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3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INAUGURAL EDITION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World Congress 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10698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Cardiology &amp; Cardiovascular Medicine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731520" y="2697480"/>
            <a:ext cx="1371600" cy="4572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7889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2027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731520" y="3931920"/>
            <a:ext cx="10698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PRESENTATION TITLE HERE ]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731520" y="484632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concise, descriptive subtitle of your study (optional)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544068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Name, MD, PhD¹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580644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Co-Author A. Lastname²  ·  Co-Author B. Lastname¹  ·  Co-Author C. Lastname³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60807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FA9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¹ Department, Institution, City, Country  ·  ² Affiliation 2  ·  ³ Affiliation 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22–23, 2027  ·  USA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534095" y="64465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info@cardiology.com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Limitations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371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63040" y="13258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size &amp; power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1645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Was the study adequately powered for the primary endpoint and key subgroups? 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24028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2402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463040" y="219456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Generalizability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463040" y="25146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Single-center vs multicenter; demographic representation; care-setting. ]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310896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10896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463040" y="306324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Confounders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463040" y="33832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Unmeasured confounding, residual selection bias, treatment cross-over. 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97764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39776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463040" y="393192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adjudication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63040" y="42519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Independent committee? Blinded? Composite vs individual events. ]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31520" y="4846320"/>
            <a:ext cx="548640" cy="548640"/>
          </a:xfrm>
          <a:prstGeom prst="ellipse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48463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463040" y="480060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duration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463040" y="51206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Sufficient to capture late events, off-treatment effects, durability? ]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23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28016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Take-home in three lines.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194560"/>
            <a:ext cx="73152" cy="91440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2103120"/>
            <a:ext cx="10424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Single-sentence statement of the primary finding and its effect size. ]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731520" y="3474720"/>
            <a:ext cx="73152" cy="91440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383280"/>
            <a:ext cx="10424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How this changes — or fails to change — current clinical practice. ]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4754880"/>
            <a:ext cx="73152" cy="91440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663440"/>
            <a:ext cx="10424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One-line recommendation or call to action for the audience. ]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57200" y="644652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FA9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  ·  April 22–23, 2027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Future Directions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work opens up.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1920240"/>
            <a:ext cx="3520440" cy="4114800"/>
          </a:xfrm>
          <a:prstGeom prst="roundRect">
            <a:avLst>
              <a:gd name="adj" fmla="val 207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1031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NEAR-TERM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42316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 12 months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3108960"/>
            <a:ext cx="31546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Replication study, mechanistic substudy, registry-based validation, etc. ]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434840" y="1920240"/>
            <a:ext cx="3520440" cy="4114800"/>
          </a:xfrm>
          <a:prstGeom prst="roundRect">
            <a:avLst>
              <a:gd name="adj" fmla="val 207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17720" y="21031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MID-TERM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617720" y="242316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1–3 years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617720" y="3108960"/>
            <a:ext cx="31546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Randomized controlled trial, biomarker-guided sub-population, dose-finding. 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138160" y="1920240"/>
            <a:ext cx="3520440" cy="4114800"/>
          </a:xfrm>
          <a:prstGeom prst="roundRect">
            <a:avLst>
              <a:gd name="adj" fmla="val 207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321040" y="21031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321040" y="2423160"/>
            <a:ext cx="3154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3+ years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321040" y="3108960"/>
            <a:ext cx="31546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Implementation science, guideline change, real-world rollout. ]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Acknowledgments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3716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Co-investigators &amp; study team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17373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Names of co-investigators, statisticians, research nurses, fellows ]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22860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22860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sites &amp; participants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14400" y="2651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Acknowledge enrolling sites and the patients who consented to participate 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32004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3200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14400" y="3566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Grant numbers, sponsors, foundations — disclose all sources 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31520" y="41148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41148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/ device support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14400" y="44805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Devices, drugs or platforms provided in-kind 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5029200"/>
            <a:ext cx="54864" cy="64008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50292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methods support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53949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Core lab, imaging lab, statistics group, biorepository ]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23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8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11247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9600" dirty="0"/>
          </a:p>
        </p:txBody>
      </p:sp>
      <p:sp>
        <p:nvSpPr>
          <p:cNvPr id="4" name="Shape 2"/>
          <p:cNvSpPr/>
          <p:nvPr/>
        </p:nvSpPr>
        <p:spPr>
          <a:xfrm>
            <a:off x="2286000" y="3657600"/>
            <a:ext cx="7589520" cy="2103120"/>
          </a:xfrm>
          <a:prstGeom prst="roundRect">
            <a:avLst>
              <a:gd name="adj" fmla="val 4348"/>
            </a:avLst>
          </a:prstGeom>
          <a:solidFill>
            <a:srgbClr val="1A3568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0" y="3794760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UP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286000" y="41605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author.email@institution.edu ]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0" y="466344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@your_handle    ·    https://orcid.org/0000-0000-0000-0000 ]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286000" y="516636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8FA9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will be made available via the WCCM 2027 conference portal.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612648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22–23, 2027  ·  USA  ·  info@cardiology.com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Disclosures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98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by </a:t>
            </a:r>
            <a:pPr indent="0" marL="0">
              <a:buNone/>
            </a:pPr>
            <a:r>
              <a:rPr lang="en-US" sz="16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</a:t>
            </a:r>
            <a:pPr indent="0" marL="0">
              <a:buNone/>
            </a:pPr>
            <a:r>
              <a:rPr lang="en-US" sz="160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ICMJE/ACCME guidelines. Disclose any financial relationships with industry over the past 24 months that may relate to this presentation.</a:t>
            </a:r>
            <a:endParaRPr lang="en-US" sz="16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2286000"/>
          <a:ext cx="1069848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498080"/>
              </a:tblGrid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Research grants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Speaker honoraria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Advisory / consulting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Stock / equity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Royalties / IP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Sponsor name(s)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Off-label discussion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6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i="1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Yes — specify drug/device — or “None”]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731520" y="58521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 relevant relationships exist, write “No relevant relationships to disclose.”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Outline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4173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4173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554480" y="13716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554480" y="17373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question matters now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3317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3317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554480" y="22860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554480" y="26517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Design, population, endpoint, statistics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2461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246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554480" y="32004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554480" y="35661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outcome, secondary outcomes, subgroups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31520" y="41605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1605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554480" y="41148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554480" y="44805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Interpretation, limitations, what comes next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31520" y="5074920"/>
            <a:ext cx="640080" cy="640080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50749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554480" y="502920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Conclusions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554480" y="5394960"/>
            <a:ext cx="9875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Take-home for clinical practice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 the clinical or scientific context.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1828800"/>
            <a:ext cx="5212080" cy="4206240"/>
          </a:xfrm>
          <a:prstGeom prst="roundRect">
            <a:avLst>
              <a:gd name="adj" fmla="val 1739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96596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burden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331720"/>
            <a:ext cx="4846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Epidemiology — prevalence, incidence, mortality. Cite the most recent registry / cohort. ]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3291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evidence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3657600"/>
            <a:ext cx="48463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Briefly cite 2–3 landmark trials or guideline recommendations relevant to your hypothesis. ]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914400" y="498348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gap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14400" y="5349240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State the unanswered question your study addresses. ]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63640" y="1828800"/>
            <a:ext cx="5166360" cy="4206240"/>
          </a:xfrm>
          <a:prstGeom prst="roundRect">
            <a:avLst>
              <a:gd name="adj" fmla="val 1739"/>
            </a:avLst>
          </a:prstGeom>
          <a:solidFill>
            <a:srgbClr val="0B2346"/>
          </a:solidFill>
          <a:ln w="12700">
            <a:solidFill>
              <a:srgbClr val="0B234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46520" y="1965960"/>
            <a:ext cx="4800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STATISTIC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46520" y="2468880"/>
            <a:ext cx="4800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XX% ]</a:t>
            </a:r>
            <a:endParaRPr lang="en-US" sz="9600" dirty="0"/>
          </a:p>
        </p:txBody>
      </p:sp>
      <p:sp>
        <p:nvSpPr>
          <p:cNvPr id="16" name="Text 14"/>
          <p:cNvSpPr/>
          <p:nvPr/>
        </p:nvSpPr>
        <p:spPr>
          <a:xfrm>
            <a:off x="6446520" y="4297680"/>
            <a:ext cx="4800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Briefly explain what this number represents and why it motivates the study. ]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Hypothesis &amp; Aim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371600" y="1554480"/>
            <a:ext cx="9418320" cy="2103120"/>
          </a:xfrm>
          <a:prstGeom prst="roundRect">
            <a:avLst>
              <a:gd name="adj" fmla="val 4348"/>
            </a:avLst>
          </a:prstGeom>
          <a:solidFill>
            <a:srgbClr val="FFFFFF"/>
          </a:solidFill>
          <a:ln w="254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554480" y="1691640"/>
            <a:ext cx="9052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HYPOTHESIS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554480" y="2057400"/>
            <a:ext cx="90525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State your hypothesis as a single, testable sentence. ]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1371600" y="3840480"/>
            <a:ext cx="9418320" cy="2103120"/>
          </a:xfrm>
          <a:prstGeom prst="roundRect">
            <a:avLst>
              <a:gd name="adj" fmla="val 4348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54480" y="3977640"/>
            <a:ext cx="9052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AIM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554480" y="4343400"/>
            <a:ext cx="90525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Describe the primary objective of this study in clinical, measurable terms. ]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3716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14400" y="1645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Trial design: RCT / cohort / registry / meta-analysis. Single-center vs multicenter. Blinded vs open-label. ]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31520" y="214884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214884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2423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Inclusion criteria; key exclusion criteria; consent procedure. 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292608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9260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" y="3200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Treatment arm vs control arm; dose, duration, follow-up schedule. 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731520" y="370332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14400" y="39776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Primary endpoint; key secondary endpoints; safety endpoints. ]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448056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4480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14400" y="47548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Power calculation; analysis population (ITT / per-protocol); model used; software. ]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731520" y="5257800"/>
            <a:ext cx="54864" cy="54864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578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B2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1440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ClinicalTrials.gov / EudraCT / IRB approval reference. ]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Study Design &amp; Population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6858000" cy="4754880"/>
          </a:xfrm>
          <a:prstGeom prst="roundRect">
            <a:avLst>
              <a:gd name="adj" fmla="val 1538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1554480"/>
            <a:ext cx="6492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STUDY-DESIGN DIAGRAM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14400" y="320040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Insert CONSORT flow diagram, randomization schema, or cohort selection here ]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863840" y="1371600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0" y="14630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046720" y="169164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XXX ]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8046720" y="214884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enrolled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863840" y="2578608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0" y="26700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age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046720" y="289864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 ]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8046720" y="3355848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(IQR XX–XX)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863840" y="3785616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46720" y="3877056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Female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046720" y="4105656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XX% ]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8046720" y="4562856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863840" y="4992624"/>
            <a:ext cx="3749040" cy="1078992"/>
          </a:xfrm>
          <a:prstGeom prst="roundRect">
            <a:avLst>
              <a:gd name="adj" fmla="val 6780"/>
            </a:avLst>
          </a:prstGeom>
          <a:solidFill>
            <a:srgbClr val="FFFFFF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046720" y="5084064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046720" y="5312664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63D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 ]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8046720" y="5769864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(median)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 — Primary Endpoint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10698480" cy="45720"/>
          </a:xfrm>
          <a:prstGeom prst="rect">
            <a:avLst/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46304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HEADLINE RESULT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Direction and magnitude of the primary endpoint difference, with effect size + 95% CI + p-value ]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2743200"/>
            <a:ext cx="3520440" cy="3200400"/>
          </a:xfrm>
          <a:prstGeom prst="roundRect">
            <a:avLst>
              <a:gd name="adj" fmla="val 2286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0175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 ARM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35661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XX.X% ]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914400" y="502920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 events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434840" y="2743200"/>
            <a:ext cx="3520440" cy="3200400"/>
          </a:xfrm>
          <a:prstGeom prst="roundRect">
            <a:avLst>
              <a:gd name="adj" fmla="val 2286"/>
            </a:avLst>
          </a:prstGeom>
          <a:solidFill>
            <a:srgbClr val="F4F6FB"/>
          </a:solidFill>
          <a:ln w="12700">
            <a:solidFill>
              <a:srgbClr val="E0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30175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ARM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17720" y="35661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XX.X% ]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4617720" y="502920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endpoint events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138160" y="2743200"/>
            <a:ext cx="3520440" cy="3200400"/>
          </a:xfrm>
          <a:prstGeom prst="roundRect">
            <a:avLst>
              <a:gd name="adj" fmla="val 2286"/>
            </a:avLst>
          </a:prstGeom>
          <a:solidFill>
            <a:srgbClr val="0B2346"/>
          </a:solidFill>
          <a:ln w="12700">
            <a:solidFill>
              <a:srgbClr val="0B234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321040" y="3017520"/>
            <a:ext cx="3154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RATIO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321040" y="35661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[ 0.XX ]</a:t>
            </a:r>
            <a:endParaRPr lang="en-US" sz="5600" dirty="0"/>
          </a:p>
        </p:txBody>
      </p:sp>
      <p:sp>
        <p:nvSpPr>
          <p:cNvPr id="19" name="Text 17"/>
          <p:cNvSpPr/>
          <p:nvPr/>
        </p:nvSpPr>
        <p:spPr>
          <a:xfrm>
            <a:off x="8321040" y="5029200"/>
            <a:ext cx="3154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CI [X.XX–X.XX], p = 0.XXX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502920" cy="502920"/>
          </a:xfrm>
          <a:prstGeom prst="roundRect">
            <a:avLst>
              <a:gd name="adj" fmla="val 14545"/>
            </a:avLst>
          </a:prstGeom>
          <a:solidFill>
            <a:srgbClr val="0A63D6"/>
          </a:solidFill>
          <a:ln w="12700">
            <a:solidFill>
              <a:srgbClr val="0A63D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4114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1143000" y="411480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B23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 — Secondary Endpoints &amp; Subgroups</a:t>
            </a:r>
            <a:endParaRPr lang="en-US" sz="3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371600"/>
          <a:ext cx="1069848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1371600"/>
                <a:gridCol w="1828800"/>
                <a:gridCol w="2468880"/>
                <a:gridCol w="91440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Subgroup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Effect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95% CI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p-int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34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Overall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HR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 &lt; 65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 ≥ 65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Female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Diabetes — yes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Diabetes — no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LVEF &lt; 35%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C757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LVEF ≥ 35%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[ 0.XX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B23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X.XX–X.XX ]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5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58521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placeholders with your real values. Add or remove subgroup rows as needed.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WCCM 2027  ·  World Congress on Cardiology &amp; Cardiovascular Medicine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11277295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A63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 standalone="yes"?>
<Properties xmlns="http://schemas.openxmlformats.org/officeDocument/2006/extended-properties" xmlns:vt="http://schemas.openxmlformats.org/officeDocument/2006/docPropsVTypes">
	<TotalTime>0</TotalTime>
	<Words>0</Words>
	<Application>Microsoft Office PowerPoint</Application>
	<PresentationFormat>On-screen Show (16:9)</PresentationFormat>
	<Paragraphs>0</Paragraphs>
	<Slides>14</Slides>
	<Notes>14</Notes>
	<HiddenSlides>0</HiddenSlides>
	<MMClips>0</MMClips>
	<ScaleCrop>false</ScaleCrop>
	<HeadingPairs>
		<vt:vector size="6" baseType="variant">
			<vt:variant><vt:lpstr>Fonts Used</vt:lpstr></vt:variant>
			<vt:variant><vt:i4>2</vt:i4></vt:variant>
			<vt:variant><vt:lpstr>Theme</vt:lpstr></vt:variant>
			<vt:variant><vt:i4>1</vt:i4></vt:variant>
			<vt:variant><vt:lpstr>Slide Titles</vt:lpstr></vt:variant>
			<vt:variant><vt:i4>14</vt:i4></vt:variant>
		</vt:vector>
	</HeadingPairs>
	<TitlesOfParts>
		<vt:vector size="17" baseType="lpstr">
			<vt:lpstr>Arial</vt:lpstr>
			<vt:lpstr>Calibri</vt:lpstr>
			<vt:lpstr>Office Theme</vt:lpstr>
			<vt:lpstr>Slide 1</vt:lpstr><vt:lpstr>Slide 2</vt:lpstr><vt:lpstr>Slide 3</vt:lpstr><vt:lpstr>Slide 4</vt:lpstr><vt:lpstr>Slide 5</vt:lpstr><vt:lpstr>Slide 6</vt:lpstr><vt:lpstr>Slide 7</vt:lpstr><vt:lpstr>Slide 8</vt:lpstr><vt:lpstr>Slide 9</vt:lpstr><vt:lpstr>Slide 10</vt:lpstr><vt:lpstr>Slide 11</vt:lpstr><vt:lpstr>Slide 12</vt:lpstr><vt:lpstr>Slide 13</vt:lpstr><vt:lpstr>Slide 14</vt:lpstr>
		</vt:vector>
	</TitlesOfParts>
	<Company>World Congress on Cardiology & Cardiovascular Medicine</Company>
	<LinksUpToDate>false</LinksUpToDate>
	<SharedDoc>false</SharedDoc>
	<HyperlinksChanged>false</HyperlinksChanged>
	<AppVersion>16.0000</AppVersion>
	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WCCM 2027 — Presentation Template</dc:title>
  <dc:subject>PptxGenJS Presentation</dc:subject>
  <dc:creator>WCCM 2027</dc:creator>
  <cp:lastModifiedBy>WCCM 2027</cp:lastModifiedBy>
  <cp:revision>1</cp:revision>
  <dcterms:created xsi:type="dcterms:W3CDTF">2026-05-05T12:42:21Z</dcterms:created>
  <dcterms:modified xsi:type="dcterms:W3CDTF">2026-05-05T12:42:21Z</dcterms:modified>
</cp:coreProperties>
</file>